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68" r:id="rId4"/>
    <p:sldId id="258" r:id="rId5"/>
    <p:sldId id="259" r:id="rId6"/>
    <p:sldId id="273" r:id="rId7"/>
    <p:sldId id="260" r:id="rId8"/>
    <p:sldId id="272" r:id="rId9"/>
    <p:sldId id="269" r:id="rId10"/>
    <p:sldId id="270" r:id="rId11"/>
    <p:sldId id="274" r:id="rId12"/>
    <p:sldId id="262" r:id="rId13"/>
    <p:sldId id="263" r:id="rId14"/>
    <p:sldId id="264" r:id="rId15"/>
    <p:sldId id="265" r:id="rId16"/>
    <p:sldId id="271" r:id="rId17"/>
    <p:sldId id="266"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94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5A1D07-3D21-4907-AEB7-D17F94D4A821}" type="datetimeFigureOut">
              <a:rPr lang="en-IN" smtClean="0"/>
              <a:t>16-08-2025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FB3E5-5142-4953-A7DE-16E92BE6295C}" type="slidenum">
              <a:rPr lang="en-IN" smtClean="0"/>
              <a:t>‹#›</a:t>
            </a:fld>
            <a:endParaRPr lang="en-IN"/>
          </a:p>
        </p:txBody>
      </p:sp>
    </p:spTree>
    <p:extLst>
      <p:ext uri="{BB962C8B-B14F-4D97-AF65-F5344CB8AC3E}">
        <p14:creationId xmlns:p14="http://schemas.microsoft.com/office/powerpoint/2010/main" val="349656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A1D07-3D21-4907-AEB7-D17F94D4A821}" type="datetimeFigureOut">
              <a:rPr lang="en-IN" smtClean="0"/>
              <a:t>16-08-2025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FB3E5-5142-4953-A7DE-16E92BE6295C}" type="slidenum">
              <a:rPr lang="en-IN" smtClean="0"/>
              <a:t>‹#›</a:t>
            </a:fld>
            <a:endParaRPr lang="en-IN"/>
          </a:p>
        </p:txBody>
      </p:sp>
    </p:spTree>
    <p:extLst>
      <p:ext uri="{BB962C8B-B14F-4D97-AF65-F5344CB8AC3E}">
        <p14:creationId xmlns:p14="http://schemas.microsoft.com/office/powerpoint/2010/main" val="232119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A1D07-3D21-4907-AEB7-D17F94D4A821}" type="datetimeFigureOut">
              <a:rPr lang="en-IN" smtClean="0"/>
              <a:t>16-08-2025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FB3E5-5142-4953-A7DE-16E92BE6295C}"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58900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A1D07-3D21-4907-AEB7-D17F94D4A821}" type="datetimeFigureOut">
              <a:rPr lang="en-IN" smtClean="0"/>
              <a:t>16-08-2025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FB3E5-5142-4953-A7DE-16E92BE6295C}" type="slidenum">
              <a:rPr lang="en-IN" smtClean="0"/>
              <a:t>‹#›</a:t>
            </a:fld>
            <a:endParaRPr lang="en-IN"/>
          </a:p>
        </p:txBody>
      </p:sp>
    </p:spTree>
    <p:extLst>
      <p:ext uri="{BB962C8B-B14F-4D97-AF65-F5344CB8AC3E}">
        <p14:creationId xmlns:p14="http://schemas.microsoft.com/office/powerpoint/2010/main" val="1584216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A1D07-3D21-4907-AEB7-D17F94D4A821}" type="datetimeFigureOut">
              <a:rPr lang="en-IN" smtClean="0"/>
              <a:t>16-08-2025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FB3E5-5142-4953-A7DE-16E92BE6295C}"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9431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A1D07-3D21-4907-AEB7-D17F94D4A821}" type="datetimeFigureOut">
              <a:rPr lang="en-IN" smtClean="0"/>
              <a:t>16-08-2025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FB3E5-5142-4953-A7DE-16E92BE6295C}" type="slidenum">
              <a:rPr lang="en-IN" smtClean="0"/>
              <a:t>‹#›</a:t>
            </a:fld>
            <a:endParaRPr lang="en-IN"/>
          </a:p>
        </p:txBody>
      </p:sp>
    </p:spTree>
    <p:extLst>
      <p:ext uri="{BB962C8B-B14F-4D97-AF65-F5344CB8AC3E}">
        <p14:creationId xmlns:p14="http://schemas.microsoft.com/office/powerpoint/2010/main" val="2381410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A1D07-3D21-4907-AEB7-D17F94D4A821}" type="datetimeFigureOut">
              <a:rPr lang="en-IN" smtClean="0"/>
              <a:t>16-08-2025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FB3E5-5142-4953-A7DE-16E92BE6295C}" type="slidenum">
              <a:rPr lang="en-IN" smtClean="0"/>
              <a:t>‹#›</a:t>
            </a:fld>
            <a:endParaRPr lang="en-IN"/>
          </a:p>
        </p:txBody>
      </p:sp>
    </p:spTree>
    <p:extLst>
      <p:ext uri="{BB962C8B-B14F-4D97-AF65-F5344CB8AC3E}">
        <p14:creationId xmlns:p14="http://schemas.microsoft.com/office/powerpoint/2010/main" val="976672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A1D07-3D21-4907-AEB7-D17F94D4A821}" type="datetimeFigureOut">
              <a:rPr lang="en-IN" smtClean="0"/>
              <a:t>16-08-2025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FB3E5-5142-4953-A7DE-16E92BE6295C}" type="slidenum">
              <a:rPr lang="en-IN" smtClean="0"/>
              <a:t>‹#›</a:t>
            </a:fld>
            <a:endParaRPr lang="en-IN"/>
          </a:p>
        </p:txBody>
      </p:sp>
    </p:spTree>
    <p:extLst>
      <p:ext uri="{BB962C8B-B14F-4D97-AF65-F5344CB8AC3E}">
        <p14:creationId xmlns:p14="http://schemas.microsoft.com/office/powerpoint/2010/main" val="56095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A1D07-3D21-4907-AEB7-D17F94D4A821}" type="datetimeFigureOut">
              <a:rPr lang="en-IN" smtClean="0"/>
              <a:t>16-08-2025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FB3E5-5142-4953-A7DE-16E92BE6295C}" type="slidenum">
              <a:rPr lang="en-IN" smtClean="0"/>
              <a:t>‹#›</a:t>
            </a:fld>
            <a:endParaRPr lang="en-IN"/>
          </a:p>
        </p:txBody>
      </p:sp>
    </p:spTree>
    <p:extLst>
      <p:ext uri="{BB962C8B-B14F-4D97-AF65-F5344CB8AC3E}">
        <p14:creationId xmlns:p14="http://schemas.microsoft.com/office/powerpoint/2010/main" val="173907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A1D07-3D21-4907-AEB7-D17F94D4A821}" type="datetimeFigureOut">
              <a:rPr lang="en-IN" smtClean="0"/>
              <a:t>16-08-2025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FB3E5-5142-4953-A7DE-16E92BE6295C}" type="slidenum">
              <a:rPr lang="en-IN" smtClean="0"/>
              <a:t>‹#›</a:t>
            </a:fld>
            <a:endParaRPr lang="en-IN"/>
          </a:p>
        </p:txBody>
      </p:sp>
    </p:spTree>
    <p:extLst>
      <p:ext uri="{BB962C8B-B14F-4D97-AF65-F5344CB8AC3E}">
        <p14:creationId xmlns:p14="http://schemas.microsoft.com/office/powerpoint/2010/main" val="237154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5A1D07-3D21-4907-AEB7-D17F94D4A821}" type="datetimeFigureOut">
              <a:rPr lang="en-IN" smtClean="0"/>
              <a:t>16-08-2025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ADFB3E5-5142-4953-A7DE-16E92BE6295C}" type="slidenum">
              <a:rPr lang="en-IN" smtClean="0"/>
              <a:t>‹#›</a:t>
            </a:fld>
            <a:endParaRPr lang="en-IN"/>
          </a:p>
        </p:txBody>
      </p:sp>
    </p:spTree>
    <p:extLst>
      <p:ext uri="{BB962C8B-B14F-4D97-AF65-F5344CB8AC3E}">
        <p14:creationId xmlns:p14="http://schemas.microsoft.com/office/powerpoint/2010/main" val="984328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5A1D07-3D21-4907-AEB7-D17F94D4A821}" type="datetimeFigureOut">
              <a:rPr lang="en-IN" smtClean="0"/>
              <a:t>16-08-2025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ADFB3E5-5142-4953-A7DE-16E92BE6295C}" type="slidenum">
              <a:rPr lang="en-IN" smtClean="0"/>
              <a:t>‹#›</a:t>
            </a:fld>
            <a:endParaRPr lang="en-IN"/>
          </a:p>
        </p:txBody>
      </p:sp>
    </p:spTree>
    <p:extLst>
      <p:ext uri="{BB962C8B-B14F-4D97-AF65-F5344CB8AC3E}">
        <p14:creationId xmlns:p14="http://schemas.microsoft.com/office/powerpoint/2010/main" val="187352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5A1D07-3D21-4907-AEB7-D17F94D4A821}" type="datetimeFigureOut">
              <a:rPr lang="en-IN" smtClean="0"/>
              <a:t>16-08-2025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ADFB3E5-5142-4953-A7DE-16E92BE6295C}" type="slidenum">
              <a:rPr lang="en-IN" smtClean="0"/>
              <a:t>‹#›</a:t>
            </a:fld>
            <a:endParaRPr lang="en-IN"/>
          </a:p>
        </p:txBody>
      </p:sp>
    </p:spTree>
    <p:extLst>
      <p:ext uri="{BB962C8B-B14F-4D97-AF65-F5344CB8AC3E}">
        <p14:creationId xmlns:p14="http://schemas.microsoft.com/office/powerpoint/2010/main" val="375192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A1D07-3D21-4907-AEB7-D17F94D4A821}" type="datetimeFigureOut">
              <a:rPr lang="en-IN" smtClean="0"/>
              <a:t>16-08-2025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ADFB3E5-5142-4953-A7DE-16E92BE6295C}" type="slidenum">
              <a:rPr lang="en-IN" smtClean="0"/>
              <a:t>‹#›</a:t>
            </a:fld>
            <a:endParaRPr lang="en-IN"/>
          </a:p>
        </p:txBody>
      </p:sp>
    </p:spTree>
    <p:extLst>
      <p:ext uri="{BB962C8B-B14F-4D97-AF65-F5344CB8AC3E}">
        <p14:creationId xmlns:p14="http://schemas.microsoft.com/office/powerpoint/2010/main" val="100184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5A1D07-3D21-4907-AEB7-D17F94D4A821}" type="datetimeFigureOut">
              <a:rPr lang="en-IN" smtClean="0"/>
              <a:t>16-08-2025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ADFB3E5-5142-4953-A7DE-16E92BE6295C}" type="slidenum">
              <a:rPr lang="en-IN" smtClean="0"/>
              <a:t>‹#›</a:t>
            </a:fld>
            <a:endParaRPr lang="en-IN"/>
          </a:p>
        </p:txBody>
      </p:sp>
    </p:spTree>
    <p:extLst>
      <p:ext uri="{BB962C8B-B14F-4D97-AF65-F5344CB8AC3E}">
        <p14:creationId xmlns:p14="http://schemas.microsoft.com/office/powerpoint/2010/main" val="13362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5A1D07-3D21-4907-AEB7-D17F94D4A821}" type="datetimeFigureOut">
              <a:rPr lang="en-IN" smtClean="0"/>
              <a:t>16-08-2025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ADFB3E5-5142-4953-A7DE-16E92BE6295C}" type="slidenum">
              <a:rPr lang="en-IN" smtClean="0"/>
              <a:t>‹#›</a:t>
            </a:fld>
            <a:endParaRPr lang="en-IN"/>
          </a:p>
        </p:txBody>
      </p:sp>
    </p:spTree>
    <p:extLst>
      <p:ext uri="{BB962C8B-B14F-4D97-AF65-F5344CB8AC3E}">
        <p14:creationId xmlns:p14="http://schemas.microsoft.com/office/powerpoint/2010/main" val="316722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5A1D07-3D21-4907-AEB7-D17F94D4A821}" type="datetimeFigureOut">
              <a:rPr lang="en-IN" smtClean="0"/>
              <a:t>16-08-2025</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ADFB3E5-5142-4953-A7DE-16E92BE6295C}" type="slidenum">
              <a:rPr lang="en-IN" smtClean="0"/>
              <a:t>‹#›</a:t>
            </a:fld>
            <a:endParaRPr lang="en-IN"/>
          </a:p>
        </p:txBody>
      </p:sp>
    </p:spTree>
    <p:extLst>
      <p:ext uri="{BB962C8B-B14F-4D97-AF65-F5344CB8AC3E}">
        <p14:creationId xmlns:p14="http://schemas.microsoft.com/office/powerpoint/2010/main" val="42237889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60B3D-83D2-40A1-AB20-2BED6F374505}"/>
              </a:ext>
            </a:extLst>
          </p:cNvPr>
          <p:cNvSpPr>
            <a:spLocks noGrp="1"/>
          </p:cNvSpPr>
          <p:nvPr>
            <p:ph type="ctrTitle"/>
          </p:nvPr>
        </p:nvSpPr>
        <p:spPr>
          <a:xfrm>
            <a:off x="887895" y="1122363"/>
            <a:ext cx="7928113" cy="477837"/>
          </a:xfrm>
        </p:spPr>
        <p:txBody>
          <a:bodyPr>
            <a:noAutofit/>
          </a:bodyPr>
          <a:lstStyle/>
          <a:p>
            <a:r>
              <a:rPr lang="en-US" sz="2800" dirty="0">
                <a:solidFill>
                  <a:srgbClr val="FF0000"/>
                </a:solidFill>
              </a:rPr>
              <a:t>Carbon nanotube and its application in FET</a:t>
            </a:r>
            <a:endParaRPr lang="en-IN" sz="2800" dirty="0">
              <a:solidFill>
                <a:srgbClr val="FF0000"/>
              </a:solidFill>
            </a:endParaRPr>
          </a:p>
        </p:txBody>
      </p:sp>
      <p:sp>
        <p:nvSpPr>
          <p:cNvPr id="3" name="Subtitle 2">
            <a:extLst>
              <a:ext uri="{FF2B5EF4-FFF2-40B4-BE49-F238E27FC236}">
                <a16:creationId xmlns:a16="http://schemas.microsoft.com/office/drawing/2014/main" id="{F6FB2A95-EC70-4356-A96F-F3E7F6E7E28C}"/>
              </a:ext>
            </a:extLst>
          </p:cNvPr>
          <p:cNvSpPr>
            <a:spLocks noGrp="1"/>
          </p:cNvSpPr>
          <p:nvPr>
            <p:ph type="subTitle" idx="1"/>
          </p:nvPr>
        </p:nvSpPr>
        <p:spPr>
          <a:xfrm>
            <a:off x="1524000" y="4735102"/>
            <a:ext cx="3564835" cy="1655762"/>
          </a:xfrm>
        </p:spPr>
        <p:txBody>
          <a:bodyPr>
            <a:normAutofit/>
          </a:bodyPr>
          <a:lstStyle/>
          <a:p>
            <a:pPr algn="l"/>
            <a:r>
              <a:rPr lang="en-US" dirty="0"/>
              <a:t>            By</a:t>
            </a:r>
          </a:p>
          <a:p>
            <a:pPr algn="l"/>
            <a:r>
              <a:rPr lang="en-US" dirty="0"/>
              <a:t>Subhayu Choudhury</a:t>
            </a:r>
          </a:p>
          <a:p>
            <a:pPr algn="l"/>
            <a:r>
              <a:rPr lang="en-US" dirty="0"/>
              <a:t>Assistant Professor</a:t>
            </a:r>
          </a:p>
          <a:p>
            <a:pPr algn="l"/>
            <a:r>
              <a:rPr lang="en-US" dirty="0" err="1"/>
              <a:t>Santipur</a:t>
            </a:r>
            <a:r>
              <a:rPr lang="en-US" dirty="0"/>
              <a:t> College</a:t>
            </a:r>
            <a:endParaRPr lang="en-IN" dirty="0"/>
          </a:p>
        </p:txBody>
      </p:sp>
    </p:spTree>
    <p:extLst>
      <p:ext uri="{BB962C8B-B14F-4D97-AF65-F5344CB8AC3E}">
        <p14:creationId xmlns:p14="http://schemas.microsoft.com/office/powerpoint/2010/main" val="569929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57646B-E170-48C3-A051-8FE72F177693}"/>
              </a:ext>
            </a:extLst>
          </p:cNvPr>
          <p:cNvSpPr>
            <a:spLocks noGrp="1"/>
          </p:cNvSpPr>
          <p:nvPr>
            <p:ph idx="1"/>
          </p:nvPr>
        </p:nvSpPr>
        <p:spPr>
          <a:xfrm>
            <a:off x="677334" y="526775"/>
            <a:ext cx="8596668" cy="5514588"/>
          </a:xfrm>
        </p:spPr>
        <p:txBody>
          <a:bodyPr/>
          <a:lstStyle/>
          <a:p>
            <a:r>
              <a:rPr lang="en-US" b="1" dirty="0"/>
              <a:t>Armchair CNT: </a:t>
            </a:r>
            <a:r>
              <a:rPr lang="en-US" dirty="0"/>
              <a:t>These are formed for the angle ∏ /6 and chirality (a, a). These also are ‘achiral in nature’. Armchair structure with arrangement of carbon atoms can be seen in Fig.</a:t>
            </a:r>
          </a:p>
          <a:p>
            <a:endParaRPr lang="en-US" dirty="0"/>
          </a:p>
          <a:p>
            <a:endParaRPr lang="en-US" dirty="0"/>
          </a:p>
          <a:p>
            <a:endParaRPr lang="en-US" dirty="0"/>
          </a:p>
          <a:p>
            <a:endParaRPr lang="en-US" dirty="0"/>
          </a:p>
          <a:p>
            <a:endParaRPr lang="en-US" dirty="0"/>
          </a:p>
          <a:p>
            <a:r>
              <a:rPr lang="en-US" b="1" dirty="0"/>
              <a:t>Helical CNT: </a:t>
            </a:r>
            <a:r>
              <a:rPr lang="en-US" dirty="0"/>
              <a:t>These are obtained when angle  is anywhere between 0 and  ∏/6 and chirality is (a, b). Helical structure of CNT is shown in Fig</a:t>
            </a:r>
            <a:endParaRPr lang="en-IN" dirty="0"/>
          </a:p>
        </p:txBody>
      </p:sp>
      <p:pic>
        <p:nvPicPr>
          <p:cNvPr id="5" name="Picture 4">
            <a:extLst>
              <a:ext uri="{FF2B5EF4-FFF2-40B4-BE49-F238E27FC236}">
                <a16:creationId xmlns:a16="http://schemas.microsoft.com/office/drawing/2014/main" id="{B8ABC528-1411-47A0-88B3-48A2FE77DD6B}"/>
              </a:ext>
            </a:extLst>
          </p:cNvPr>
          <p:cNvPicPr>
            <a:picLocks noChangeAspect="1"/>
          </p:cNvPicPr>
          <p:nvPr/>
        </p:nvPicPr>
        <p:blipFill>
          <a:blip r:embed="rId2"/>
          <a:stretch>
            <a:fillRect/>
          </a:stretch>
        </p:blipFill>
        <p:spPr>
          <a:xfrm>
            <a:off x="1798983" y="1649896"/>
            <a:ext cx="5881538" cy="1725949"/>
          </a:xfrm>
          <a:prstGeom prst="rect">
            <a:avLst/>
          </a:prstGeom>
        </p:spPr>
      </p:pic>
      <p:pic>
        <p:nvPicPr>
          <p:cNvPr id="7" name="Picture 6">
            <a:extLst>
              <a:ext uri="{FF2B5EF4-FFF2-40B4-BE49-F238E27FC236}">
                <a16:creationId xmlns:a16="http://schemas.microsoft.com/office/drawing/2014/main" id="{7829873D-0160-40E9-A5B5-DA0DB658F58D}"/>
              </a:ext>
            </a:extLst>
          </p:cNvPr>
          <p:cNvPicPr>
            <a:picLocks noChangeAspect="1"/>
          </p:cNvPicPr>
          <p:nvPr/>
        </p:nvPicPr>
        <p:blipFill>
          <a:blip r:embed="rId3"/>
          <a:stretch>
            <a:fillRect/>
          </a:stretch>
        </p:blipFill>
        <p:spPr>
          <a:xfrm>
            <a:off x="1659835" y="4439830"/>
            <a:ext cx="5277677" cy="1556426"/>
          </a:xfrm>
          <a:prstGeom prst="rect">
            <a:avLst/>
          </a:prstGeom>
        </p:spPr>
      </p:pic>
    </p:spTree>
    <p:extLst>
      <p:ext uri="{BB962C8B-B14F-4D97-AF65-F5344CB8AC3E}">
        <p14:creationId xmlns:p14="http://schemas.microsoft.com/office/powerpoint/2010/main" val="879842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42DA-F48C-42D0-90FF-BC31AB720A29}"/>
              </a:ext>
            </a:extLst>
          </p:cNvPr>
          <p:cNvSpPr>
            <a:spLocks noGrp="1"/>
          </p:cNvSpPr>
          <p:nvPr>
            <p:ph type="title"/>
          </p:nvPr>
        </p:nvSpPr>
        <p:spPr/>
        <p:txBody>
          <a:bodyPr/>
          <a:lstStyle/>
          <a:p>
            <a:r>
              <a:rPr lang="en-US" dirty="0"/>
              <a:t>Properties of CNT:</a:t>
            </a:r>
            <a:br>
              <a:rPr lang="en-US" dirty="0"/>
            </a:br>
            <a:endParaRPr lang="en-IN" dirty="0"/>
          </a:p>
        </p:txBody>
      </p:sp>
      <p:sp>
        <p:nvSpPr>
          <p:cNvPr id="3" name="Content Placeholder 2">
            <a:extLst>
              <a:ext uri="{FF2B5EF4-FFF2-40B4-BE49-F238E27FC236}">
                <a16:creationId xmlns:a16="http://schemas.microsoft.com/office/drawing/2014/main" id="{5F2848D1-4E91-4220-A2E2-5C36112FCE43}"/>
              </a:ext>
            </a:extLst>
          </p:cNvPr>
          <p:cNvSpPr>
            <a:spLocks noGrp="1"/>
          </p:cNvSpPr>
          <p:nvPr>
            <p:ph idx="1"/>
          </p:nvPr>
        </p:nvSpPr>
        <p:spPr/>
        <p:txBody>
          <a:bodyPr/>
          <a:lstStyle/>
          <a:p>
            <a:r>
              <a:rPr lang="en-US" dirty="0"/>
              <a:t>Highly electrical conductivity</a:t>
            </a:r>
          </a:p>
          <a:p>
            <a:r>
              <a:rPr lang="en-US" dirty="0"/>
              <a:t>Highly thermal conductivity</a:t>
            </a:r>
          </a:p>
          <a:p>
            <a:r>
              <a:rPr lang="en-US" i="0" dirty="0">
                <a:solidFill>
                  <a:srgbClr val="202124"/>
                </a:solidFill>
                <a:effectLst/>
                <a:latin typeface="arial" panose="020B0604020202020204" pitchFamily="34" charset="0"/>
              </a:rPr>
              <a:t>High chemical stability </a:t>
            </a:r>
          </a:p>
          <a:p>
            <a:r>
              <a:rPr lang="en-US" dirty="0">
                <a:solidFill>
                  <a:srgbClr val="202124"/>
                </a:solidFill>
                <a:latin typeface="arial" panose="020B0604020202020204" pitchFamily="34" charset="0"/>
              </a:rPr>
              <a:t>H</a:t>
            </a:r>
            <a:r>
              <a:rPr lang="en-US" i="0" dirty="0">
                <a:solidFill>
                  <a:srgbClr val="202124"/>
                </a:solidFill>
                <a:effectLst/>
                <a:latin typeface="arial" panose="020B0604020202020204" pitchFamily="34" charset="0"/>
              </a:rPr>
              <a:t>igh thermal stability </a:t>
            </a:r>
          </a:p>
          <a:p>
            <a:r>
              <a:rPr lang="en-US" dirty="0">
                <a:solidFill>
                  <a:srgbClr val="202124"/>
                </a:solidFill>
                <a:latin typeface="arial" panose="020B0604020202020204" pitchFamily="34" charset="0"/>
              </a:rPr>
              <a:t>High surface area</a:t>
            </a:r>
          </a:p>
          <a:p>
            <a:r>
              <a:rPr lang="en-US" dirty="0">
                <a:solidFill>
                  <a:srgbClr val="202124"/>
                </a:solidFill>
                <a:latin typeface="arial" panose="020B0604020202020204" pitchFamily="34" charset="0"/>
              </a:rPr>
              <a:t>High strength and hardness etc.</a:t>
            </a:r>
            <a:endParaRPr lang="en-IN" dirty="0"/>
          </a:p>
        </p:txBody>
      </p:sp>
    </p:spTree>
    <p:extLst>
      <p:ext uri="{BB962C8B-B14F-4D97-AF65-F5344CB8AC3E}">
        <p14:creationId xmlns:p14="http://schemas.microsoft.com/office/powerpoint/2010/main" val="615450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1E8-CDAE-4244-ACA2-E0096D853C0A}"/>
              </a:ext>
            </a:extLst>
          </p:cNvPr>
          <p:cNvSpPr>
            <a:spLocks noGrp="1"/>
          </p:cNvSpPr>
          <p:nvPr>
            <p:ph type="title"/>
          </p:nvPr>
        </p:nvSpPr>
        <p:spPr/>
        <p:txBody>
          <a:bodyPr/>
          <a:lstStyle/>
          <a:p>
            <a:r>
              <a:rPr lang="en-US" dirty="0"/>
              <a:t>What is FET?</a:t>
            </a:r>
            <a:endParaRPr lang="en-IN" dirty="0"/>
          </a:p>
        </p:txBody>
      </p:sp>
      <p:pic>
        <p:nvPicPr>
          <p:cNvPr id="5" name="Content Placeholder 4">
            <a:extLst>
              <a:ext uri="{FF2B5EF4-FFF2-40B4-BE49-F238E27FC236}">
                <a16:creationId xmlns:a16="http://schemas.microsoft.com/office/drawing/2014/main" id="{D7165671-5038-47AC-946D-8093A6F5BF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688" y="496958"/>
            <a:ext cx="7185956" cy="4293703"/>
          </a:xfrm>
        </p:spPr>
      </p:pic>
      <p:pic>
        <p:nvPicPr>
          <p:cNvPr id="7" name="Picture 6">
            <a:extLst>
              <a:ext uri="{FF2B5EF4-FFF2-40B4-BE49-F238E27FC236}">
                <a16:creationId xmlns:a16="http://schemas.microsoft.com/office/drawing/2014/main" id="{58C0C66E-DDCC-486B-86E6-8EDD09C0D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043" y="3975653"/>
            <a:ext cx="4820479" cy="2498655"/>
          </a:xfrm>
          <a:prstGeom prst="rect">
            <a:avLst/>
          </a:prstGeom>
        </p:spPr>
      </p:pic>
    </p:spTree>
    <p:extLst>
      <p:ext uri="{BB962C8B-B14F-4D97-AF65-F5344CB8AC3E}">
        <p14:creationId xmlns:p14="http://schemas.microsoft.com/office/powerpoint/2010/main" val="657918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DC97-6A72-427F-A9A5-AF6DD02C245E}"/>
              </a:ext>
            </a:extLst>
          </p:cNvPr>
          <p:cNvSpPr>
            <a:spLocks noGrp="1"/>
          </p:cNvSpPr>
          <p:nvPr>
            <p:ph type="title"/>
          </p:nvPr>
        </p:nvSpPr>
        <p:spPr/>
        <p:txBody>
          <a:bodyPr>
            <a:normAutofit/>
          </a:bodyPr>
          <a:lstStyle/>
          <a:p>
            <a:r>
              <a:rPr lang="en-US" sz="2400" i="1" dirty="0">
                <a:solidFill>
                  <a:schemeClr val="tx1"/>
                </a:solidFill>
              </a:rPr>
              <a:t>Limitations of FET scaling.</a:t>
            </a:r>
            <a:endParaRPr lang="en-IN" sz="2400" i="1" dirty="0">
              <a:solidFill>
                <a:schemeClr val="tx1"/>
              </a:solidFill>
            </a:endParaRPr>
          </a:p>
        </p:txBody>
      </p:sp>
      <p:sp>
        <p:nvSpPr>
          <p:cNvPr id="3" name="Content Placeholder 2">
            <a:extLst>
              <a:ext uri="{FF2B5EF4-FFF2-40B4-BE49-F238E27FC236}">
                <a16:creationId xmlns:a16="http://schemas.microsoft.com/office/drawing/2014/main" id="{A0657F44-656D-4616-B929-F5FBAC36EEF2}"/>
              </a:ext>
            </a:extLst>
          </p:cNvPr>
          <p:cNvSpPr>
            <a:spLocks noGrp="1"/>
          </p:cNvSpPr>
          <p:nvPr>
            <p:ph idx="1"/>
          </p:nvPr>
        </p:nvSpPr>
        <p:spPr/>
        <p:txBody>
          <a:bodyPr/>
          <a:lstStyle/>
          <a:p>
            <a:r>
              <a:rPr lang="en-IN" dirty="0"/>
              <a:t>Short Channel Effect:</a:t>
            </a:r>
          </a:p>
          <a:p>
            <a:r>
              <a:rPr lang="en-IN" dirty="0"/>
              <a:t>Tunnelling Limit:</a:t>
            </a:r>
          </a:p>
          <a:p>
            <a:r>
              <a:rPr lang="en-IN" dirty="0"/>
              <a:t>Threshold Voltage Effect:</a:t>
            </a:r>
          </a:p>
          <a:p>
            <a:r>
              <a:rPr lang="en-IN" dirty="0"/>
              <a:t>Oxide Thickness:</a:t>
            </a:r>
          </a:p>
        </p:txBody>
      </p:sp>
    </p:spTree>
    <p:extLst>
      <p:ext uri="{BB962C8B-B14F-4D97-AF65-F5344CB8AC3E}">
        <p14:creationId xmlns:p14="http://schemas.microsoft.com/office/powerpoint/2010/main" val="1201008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11F4-CDA1-48A5-983C-05E2571691FA}"/>
              </a:ext>
            </a:extLst>
          </p:cNvPr>
          <p:cNvSpPr>
            <a:spLocks noGrp="1"/>
          </p:cNvSpPr>
          <p:nvPr>
            <p:ph type="title"/>
          </p:nvPr>
        </p:nvSpPr>
        <p:spPr/>
        <p:txBody>
          <a:bodyPr/>
          <a:lstStyle/>
          <a:p>
            <a:r>
              <a:rPr lang="en-US" dirty="0"/>
              <a:t>Carbon nanotube Field effect transistor.</a:t>
            </a:r>
            <a:endParaRPr lang="en-IN" dirty="0"/>
          </a:p>
        </p:txBody>
      </p:sp>
      <p:sp>
        <p:nvSpPr>
          <p:cNvPr id="3" name="Content Placeholder 2">
            <a:extLst>
              <a:ext uri="{FF2B5EF4-FFF2-40B4-BE49-F238E27FC236}">
                <a16:creationId xmlns:a16="http://schemas.microsoft.com/office/drawing/2014/main" id="{422F6FB0-612E-49B8-A56E-59EE9E4330C3}"/>
              </a:ext>
            </a:extLst>
          </p:cNvPr>
          <p:cNvSpPr>
            <a:spLocks noGrp="1"/>
          </p:cNvSpPr>
          <p:nvPr>
            <p:ph idx="1"/>
          </p:nvPr>
        </p:nvSpPr>
        <p:spPr/>
        <p:txBody>
          <a:bodyPr/>
          <a:lstStyle/>
          <a:p>
            <a:r>
              <a:rPr lang="en-US" dirty="0"/>
              <a:t>The first carbon nanotube field-effect transistors were reported in 1998. These were simple devices fabricated by depositing single-wall CNTs (synthesized by laser ablation) from solution onto oxidized Si wafers which had been pre-patterned with gold or platinum electrodes. The electrodes served as the source and drain, connected via the nanotube channel, and the doped Si substrate served as the gate. </a:t>
            </a:r>
            <a:endParaRPr lang="en-IN" dirty="0"/>
          </a:p>
        </p:txBody>
      </p:sp>
      <p:pic>
        <p:nvPicPr>
          <p:cNvPr id="5" name="Picture 4">
            <a:extLst>
              <a:ext uri="{FF2B5EF4-FFF2-40B4-BE49-F238E27FC236}">
                <a16:creationId xmlns:a16="http://schemas.microsoft.com/office/drawing/2014/main" id="{B891C6B9-BC7D-4E78-8711-D7A7D556E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019" y="4184373"/>
            <a:ext cx="5296520" cy="2717523"/>
          </a:xfrm>
          <a:prstGeom prst="rect">
            <a:avLst/>
          </a:prstGeom>
        </p:spPr>
      </p:pic>
    </p:spTree>
    <p:extLst>
      <p:ext uri="{BB962C8B-B14F-4D97-AF65-F5344CB8AC3E}">
        <p14:creationId xmlns:p14="http://schemas.microsoft.com/office/powerpoint/2010/main" val="1459903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EA62-946E-4382-827A-85369B0CB977}"/>
              </a:ext>
            </a:extLst>
          </p:cNvPr>
          <p:cNvSpPr>
            <a:spLocks noGrp="1"/>
          </p:cNvSpPr>
          <p:nvPr>
            <p:ph type="title"/>
          </p:nvPr>
        </p:nvSpPr>
        <p:spPr/>
        <p:txBody>
          <a:bodyPr/>
          <a:lstStyle/>
          <a:p>
            <a:r>
              <a:rPr lang="en-US" dirty="0"/>
              <a:t>Different types of CNT-FET</a:t>
            </a:r>
            <a:endParaRPr lang="en-IN" dirty="0"/>
          </a:p>
        </p:txBody>
      </p:sp>
      <p:sp>
        <p:nvSpPr>
          <p:cNvPr id="3" name="Content Placeholder 2">
            <a:extLst>
              <a:ext uri="{FF2B5EF4-FFF2-40B4-BE49-F238E27FC236}">
                <a16:creationId xmlns:a16="http://schemas.microsoft.com/office/drawing/2014/main" id="{495970E8-EFC3-4D0B-A70C-F35B602CC0DE}"/>
              </a:ext>
            </a:extLst>
          </p:cNvPr>
          <p:cNvSpPr>
            <a:spLocks noGrp="1"/>
          </p:cNvSpPr>
          <p:nvPr>
            <p:ph idx="1"/>
          </p:nvPr>
        </p:nvSpPr>
        <p:spPr/>
        <p:txBody>
          <a:bodyPr/>
          <a:lstStyle/>
          <a:p>
            <a:r>
              <a:rPr lang="en-IN" sz="2000" b="1" dirty="0"/>
              <a:t>Back-gated CNFET:</a:t>
            </a:r>
            <a:r>
              <a:rPr lang="en-US" dirty="0"/>
              <a:t>Majority of the early CNTFET devices were back-gated with very thick gate insulators made of silicon oxide approximately around 10o-150nm . This structure used a non-local back-gate with the carbon nanotube side is bonded to noble metal electrodes . Noble metal is a type of metal that resists the attack of acids and other reagents and does not corrode. </a:t>
            </a:r>
            <a:r>
              <a:rPr lang="en-US" dirty="0" err="1"/>
              <a:t>Fig.shows</a:t>
            </a:r>
            <a:r>
              <a:rPr lang="en-US" dirty="0"/>
              <a:t> the structure of back gated CNTFET</a:t>
            </a:r>
            <a:r>
              <a:rPr lang="en-IN" dirty="0"/>
              <a:t>.</a:t>
            </a:r>
          </a:p>
        </p:txBody>
      </p:sp>
      <p:sp>
        <p:nvSpPr>
          <p:cNvPr id="6" name="Rectangle 5">
            <a:extLst>
              <a:ext uri="{FF2B5EF4-FFF2-40B4-BE49-F238E27FC236}">
                <a16:creationId xmlns:a16="http://schemas.microsoft.com/office/drawing/2014/main" id="{86CDC145-E4F3-45A7-A8E3-0D85010957D5}"/>
              </a:ext>
            </a:extLst>
          </p:cNvPr>
          <p:cNvSpPr/>
          <p:nvPr/>
        </p:nvSpPr>
        <p:spPr>
          <a:xfrm>
            <a:off x="2077278" y="4184374"/>
            <a:ext cx="6003235" cy="2435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FE8537DC-8D4E-4D9B-8AB9-308C6AE3A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244" y="4306748"/>
            <a:ext cx="4516713" cy="1743075"/>
          </a:xfrm>
          <a:prstGeom prst="rect">
            <a:avLst/>
          </a:prstGeom>
        </p:spPr>
      </p:pic>
    </p:spTree>
    <p:extLst>
      <p:ext uri="{BB962C8B-B14F-4D97-AF65-F5344CB8AC3E}">
        <p14:creationId xmlns:p14="http://schemas.microsoft.com/office/powerpoint/2010/main" val="1133954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5AB581-A30F-4CDA-A2A4-71E38D696691}"/>
              </a:ext>
            </a:extLst>
          </p:cNvPr>
          <p:cNvSpPr>
            <a:spLocks noGrp="1"/>
          </p:cNvSpPr>
          <p:nvPr>
            <p:ph idx="1"/>
          </p:nvPr>
        </p:nvSpPr>
        <p:spPr>
          <a:xfrm>
            <a:off x="677334" y="824949"/>
            <a:ext cx="8596668" cy="5216414"/>
          </a:xfrm>
        </p:spPr>
        <p:txBody>
          <a:bodyPr/>
          <a:lstStyle/>
          <a:p>
            <a:r>
              <a:rPr lang="en-IN" sz="2000" b="1" dirty="0"/>
              <a:t>Top-gated CNTFET</a:t>
            </a:r>
            <a:r>
              <a:rPr lang="en-IN" dirty="0"/>
              <a:t>: </a:t>
            </a:r>
            <a:r>
              <a:rPr lang="en-US" dirty="0"/>
              <a:t>The next generation of CNFET came in top-gated structure to improve the device performance. Since the performance in back-gated structure is rated quite poor in terms of the device operation, thus this new structure is expected to bring better result. This structure is fabricated by dispersing the carbon nanotube on an </a:t>
            </a:r>
            <a:r>
              <a:rPr lang="en-US" dirty="0" err="1"/>
              <a:t>oxidised</a:t>
            </a:r>
            <a:r>
              <a:rPr lang="en-US" dirty="0"/>
              <a:t> wafer.</a:t>
            </a:r>
          </a:p>
          <a:p>
            <a:endParaRPr lang="en-US" dirty="0"/>
          </a:p>
          <a:p>
            <a:endParaRPr lang="en-US" dirty="0"/>
          </a:p>
          <a:p>
            <a:endParaRPr lang="en-US" dirty="0"/>
          </a:p>
          <a:p>
            <a:endParaRPr lang="en-US" dirty="0"/>
          </a:p>
          <a:p>
            <a:r>
              <a:rPr lang="en-IN" sz="2400" b="1" dirty="0"/>
              <a:t>Vertical CNTFET</a:t>
            </a:r>
            <a:r>
              <a:rPr lang="en-IN" dirty="0"/>
              <a:t>: </a:t>
            </a:r>
            <a:r>
              <a:rPr lang="en-US" dirty="0"/>
              <a:t>The latest development in CNFET progress could be the initiation of vertical CNFET. This structure with surround-gated is suggested by Choi et. al. in 2004.</a:t>
            </a:r>
          </a:p>
          <a:p>
            <a:endParaRPr lang="en-US" dirty="0"/>
          </a:p>
          <a:p>
            <a:endParaRPr lang="en-US" dirty="0"/>
          </a:p>
          <a:p>
            <a:endParaRPr lang="en-US" dirty="0"/>
          </a:p>
          <a:p>
            <a:endParaRPr lang="en-US" dirty="0"/>
          </a:p>
          <a:p>
            <a:endParaRPr lang="en-US" dirty="0"/>
          </a:p>
          <a:p>
            <a:endParaRPr lang="en-IN" dirty="0"/>
          </a:p>
        </p:txBody>
      </p:sp>
      <p:pic>
        <p:nvPicPr>
          <p:cNvPr id="5" name="Picture 4">
            <a:extLst>
              <a:ext uri="{FF2B5EF4-FFF2-40B4-BE49-F238E27FC236}">
                <a16:creationId xmlns:a16="http://schemas.microsoft.com/office/drawing/2014/main" id="{999D0BEF-85A9-43AE-9814-9EA5B3FD0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556" y="2394598"/>
            <a:ext cx="5834269" cy="1660572"/>
          </a:xfrm>
          <a:prstGeom prst="rect">
            <a:avLst/>
          </a:prstGeom>
        </p:spPr>
      </p:pic>
      <p:pic>
        <p:nvPicPr>
          <p:cNvPr id="7" name="Picture 6">
            <a:extLst>
              <a:ext uri="{FF2B5EF4-FFF2-40B4-BE49-F238E27FC236}">
                <a16:creationId xmlns:a16="http://schemas.microsoft.com/office/drawing/2014/main" id="{7BE6034C-4B1B-4BC2-B001-E023347BF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274" y="4731025"/>
            <a:ext cx="2589451" cy="1878497"/>
          </a:xfrm>
          <a:prstGeom prst="rect">
            <a:avLst/>
          </a:prstGeom>
        </p:spPr>
      </p:pic>
    </p:spTree>
    <p:extLst>
      <p:ext uri="{BB962C8B-B14F-4D97-AF65-F5344CB8AC3E}">
        <p14:creationId xmlns:p14="http://schemas.microsoft.com/office/powerpoint/2010/main" val="806718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BDF39-4D08-423E-8A19-2C7828293C25}"/>
              </a:ext>
            </a:extLst>
          </p:cNvPr>
          <p:cNvSpPr>
            <a:spLocks noGrp="1"/>
          </p:cNvSpPr>
          <p:nvPr>
            <p:ph type="title"/>
          </p:nvPr>
        </p:nvSpPr>
        <p:spPr/>
        <p:txBody>
          <a:bodyPr/>
          <a:lstStyle/>
          <a:p>
            <a:r>
              <a:rPr lang="en-US" dirty="0"/>
              <a:t>References:</a:t>
            </a:r>
            <a:endParaRPr lang="en-IN" dirty="0"/>
          </a:p>
        </p:txBody>
      </p:sp>
      <p:sp>
        <p:nvSpPr>
          <p:cNvPr id="3" name="Content Placeholder 2">
            <a:extLst>
              <a:ext uri="{FF2B5EF4-FFF2-40B4-BE49-F238E27FC236}">
                <a16:creationId xmlns:a16="http://schemas.microsoft.com/office/drawing/2014/main" id="{739ECF69-CB39-4221-A7E4-9EF0503A0487}"/>
              </a:ext>
            </a:extLst>
          </p:cNvPr>
          <p:cNvSpPr>
            <a:spLocks noGrp="1"/>
          </p:cNvSpPr>
          <p:nvPr>
            <p:ph idx="1"/>
          </p:nvPr>
        </p:nvSpPr>
        <p:spPr/>
        <p:txBody>
          <a:bodyPr>
            <a:normAutofit/>
          </a:bodyPr>
          <a:lstStyle/>
          <a:p>
            <a:pPr>
              <a:buFont typeface="+mj-lt"/>
              <a:buAutoNum type="arabicPeriod"/>
            </a:pPr>
            <a:r>
              <a:rPr lang="en-IN" dirty="0"/>
              <a:t>M P </a:t>
            </a:r>
            <a:r>
              <a:rPr lang="en-IN" dirty="0" err="1"/>
              <a:t>Anantram</a:t>
            </a:r>
            <a:r>
              <a:rPr lang="en-IN" dirty="0"/>
              <a:t> and FL "Leonard. " Physics of carbon nanotube electronic devices " Institute of Physics Publishing, Rep. Prog. Phys 69 (2006) 507 561</a:t>
            </a:r>
          </a:p>
          <a:p>
            <a:pPr>
              <a:buFont typeface="+mj-lt"/>
              <a:buAutoNum type="arabicPeriod"/>
            </a:pPr>
            <a:r>
              <a:rPr lang="en-IN" dirty="0"/>
              <a:t>. </a:t>
            </a:r>
            <a:r>
              <a:rPr lang="en-IN" dirty="0" err="1"/>
              <a:t>Rashmita</a:t>
            </a:r>
            <a:r>
              <a:rPr lang="en-IN" dirty="0"/>
              <a:t> Sahoo et al..”Carbon nanotube Field Effect transistor: Basic Characterization and Effect of High Dielectric material”</a:t>
            </a:r>
            <a:r>
              <a:rPr lang="en-US" dirty="0"/>
              <a:t> International journal of Recent trends in Engineering, Vol2 No7 November 2009</a:t>
            </a:r>
          </a:p>
          <a:p>
            <a:pPr>
              <a:buFont typeface="+mj-lt"/>
              <a:buAutoNum type="arabicPeriod"/>
            </a:pPr>
            <a:r>
              <a:rPr lang="en-IN" dirty="0"/>
              <a:t>P </a:t>
            </a:r>
            <a:r>
              <a:rPr lang="en-IN" dirty="0" err="1"/>
              <a:t>Avouris</a:t>
            </a:r>
            <a:r>
              <a:rPr lang="en-IN" dirty="0"/>
              <a:t> . J Appenzeller. R. Martel , and S .J Wind. "Carbon nanotube electronics ", proceedings of the IEEE Vol. 91. pp. 1772 1784, 2003. </a:t>
            </a:r>
          </a:p>
          <a:p>
            <a:pPr>
              <a:buFont typeface="+mj-lt"/>
              <a:buAutoNum type="arabicPeriod"/>
            </a:pPr>
            <a:r>
              <a:rPr lang="en-IN" dirty="0" err="1"/>
              <a:t>S.A.Khan,M.Hassan</a:t>
            </a:r>
            <a:r>
              <a:rPr lang="en-IN" dirty="0"/>
              <a:t>…. A thesis on “</a:t>
            </a:r>
            <a:r>
              <a:rPr lang="en-US" dirty="0"/>
              <a:t>Characterization of Carbon Nanotube Field Effect Transistor”</a:t>
            </a:r>
            <a:endParaRPr lang="en-IN" dirty="0"/>
          </a:p>
          <a:p>
            <a:pPr>
              <a:buFont typeface="+mj-lt"/>
              <a:buAutoNum type="arabicPeriod"/>
            </a:pPr>
            <a:r>
              <a:rPr lang="en-IN" dirty="0"/>
              <a:t>P.L </a:t>
            </a:r>
            <a:r>
              <a:rPr lang="en-IN" dirty="0" err="1"/>
              <a:t>MeEuen</a:t>
            </a:r>
            <a:r>
              <a:rPr lang="en-IN" dirty="0"/>
              <a:t>, M. S. Fuhrer. and H . K. Park. "Single-walled carbon nanotube electronics ", IEEE Transactions on </a:t>
            </a:r>
            <a:r>
              <a:rPr lang="en-IN" dirty="0" err="1"/>
              <a:t>Nanotechnologv</a:t>
            </a:r>
            <a:r>
              <a:rPr lang="en-IN" dirty="0"/>
              <a:t>, Vol. I. pp. 78-85, 2002</a:t>
            </a:r>
          </a:p>
        </p:txBody>
      </p:sp>
    </p:spTree>
    <p:extLst>
      <p:ext uri="{BB962C8B-B14F-4D97-AF65-F5344CB8AC3E}">
        <p14:creationId xmlns:p14="http://schemas.microsoft.com/office/powerpoint/2010/main" val="1673448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ECC1-FE0A-4BA4-95C8-F9AE99D03737}"/>
              </a:ext>
            </a:extLst>
          </p:cNvPr>
          <p:cNvSpPr>
            <a:spLocks noGrp="1"/>
          </p:cNvSpPr>
          <p:nvPr>
            <p:ph type="title"/>
          </p:nvPr>
        </p:nvSpPr>
        <p:spPr>
          <a:xfrm>
            <a:off x="834888" y="2335696"/>
            <a:ext cx="8439114" cy="1470992"/>
          </a:xfrm>
        </p:spPr>
        <p:txBody>
          <a:bodyPr>
            <a:normAutofit/>
          </a:bodyPr>
          <a:lstStyle/>
          <a:p>
            <a:pPr algn="ctr"/>
            <a:r>
              <a:rPr lang="en-US" sz="5400" dirty="0">
                <a:solidFill>
                  <a:srgbClr val="FFFF00"/>
                </a:solidFill>
              </a:rPr>
              <a:t>Thank You</a:t>
            </a:r>
            <a:endParaRPr lang="en-IN" sz="5400" dirty="0">
              <a:solidFill>
                <a:srgbClr val="FFFF00"/>
              </a:solidFill>
            </a:endParaRPr>
          </a:p>
        </p:txBody>
      </p:sp>
    </p:spTree>
    <p:extLst>
      <p:ext uri="{BB962C8B-B14F-4D97-AF65-F5344CB8AC3E}">
        <p14:creationId xmlns:p14="http://schemas.microsoft.com/office/powerpoint/2010/main" val="301591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ED7C-AF48-4CCE-B76F-F6FBCF994B03}"/>
              </a:ext>
            </a:extLst>
          </p:cNvPr>
          <p:cNvSpPr>
            <a:spLocks noGrp="1"/>
          </p:cNvSpPr>
          <p:nvPr>
            <p:ph type="title"/>
          </p:nvPr>
        </p:nvSpPr>
        <p:spPr/>
        <p:txBody>
          <a:bodyPr/>
          <a:lstStyle/>
          <a:p>
            <a:r>
              <a:rPr lang="en-US" dirty="0"/>
              <a:t>What is Nanomaterials?</a:t>
            </a:r>
            <a:endParaRPr lang="en-IN" dirty="0"/>
          </a:p>
        </p:txBody>
      </p:sp>
      <p:sp>
        <p:nvSpPr>
          <p:cNvPr id="3" name="Content Placeholder 2">
            <a:extLst>
              <a:ext uri="{FF2B5EF4-FFF2-40B4-BE49-F238E27FC236}">
                <a16:creationId xmlns:a16="http://schemas.microsoft.com/office/drawing/2014/main" id="{EF47AD66-EBA3-4916-8B5D-DF34D0A86DC1}"/>
              </a:ext>
            </a:extLst>
          </p:cNvPr>
          <p:cNvSpPr>
            <a:spLocks noGrp="1"/>
          </p:cNvSpPr>
          <p:nvPr>
            <p:ph idx="1"/>
          </p:nvPr>
        </p:nvSpPr>
        <p:spPr/>
        <p:txBody>
          <a:bodyPr/>
          <a:lstStyle/>
          <a:p>
            <a:r>
              <a:rPr lang="en-US" dirty="0"/>
              <a:t>1 nm= </a:t>
            </a:r>
            <a:r>
              <a:rPr lang="en-US" sz="1800" dirty="0">
                <a:effectLst/>
                <a:latin typeface="Calibri" panose="020F0502020204030204" pitchFamily="34" charset="0"/>
                <a:ea typeface="Calibri" panose="020F0502020204030204" pitchFamily="34" charset="0"/>
                <a:cs typeface="Times New Roman" panose="02020603050405020304" pitchFamily="18" charset="0"/>
              </a:rPr>
              <a:t>10</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-9</a:t>
            </a:r>
            <a:r>
              <a:rPr lang="en-US" dirty="0"/>
              <a:t>m</a:t>
            </a:r>
          </a:p>
          <a:p>
            <a:r>
              <a:rPr lang="en-US" dirty="0"/>
              <a:t>Nanomaterials </a:t>
            </a:r>
            <a:r>
              <a:rPr lang="en-US" b="0" i="0" dirty="0">
                <a:solidFill>
                  <a:srgbClr val="202122"/>
                </a:solidFill>
                <a:effectLst/>
                <a:latin typeface="Arial" panose="020B0604020202020204" pitchFamily="34" charset="0"/>
              </a:rPr>
              <a:t>describe, in principle, </a:t>
            </a:r>
            <a:r>
              <a:rPr lang="en-US" dirty="0">
                <a:solidFill>
                  <a:schemeClr val="tx1"/>
                </a:solidFill>
                <a:latin typeface="Arial" panose="020B0604020202020204" pitchFamily="34" charset="0"/>
              </a:rPr>
              <a:t>materials</a:t>
            </a:r>
            <a:r>
              <a:rPr lang="en-US" b="0" i="0" dirty="0">
                <a:solidFill>
                  <a:schemeClr val="tx1"/>
                </a:solidFill>
                <a:effectLst/>
                <a:latin typeface="Arial" panose="020B0604020202020204" pitchFamily="34" charset="0"/>
              </a:rPr>
              <a:t> </a:t>
            </a:r>
            <a:r>
              <a:rPr lang="en-US" b="0" i="0" dirty="0">
                <a:solidFill>
                  <a:srgbClr val="202122"/>
                </a:solidFill>
                <a:effectLst/>
                <a:latin typeface="Arial" panose="020B0604020202020204" pitchFamily="34" charset="0"/>
              </a:rPr>
              <a:t>of which a single unit is sized (in at least one dimension) between 1 and 100 nm (the usual definition of </a:t>
            </a:r>
            <a:r>
              <a:rPr lang="en-US" dirty="0">
                <a:solidFill>
                  <a:schemeClr val="tx1"/>
                </a:solidFill>
                <a:latin typeface="Arial" panose="020B0604020202020204" pitchFamily="34" charset="0"/>
              </a:rPr>
              <a:t>nanoscale</a:t>
            </a:r>
            <a:r>
              <a:rPr lang="en-US" b="0" i="0" dirty="0">
                <a:solidFill>
                  <a:schemeClr val="tx1"/>
                </a:solidFill>
                <a:effectLst/>
                <a:latin typeface="Arial" panose="020B0604020202020204" pitchFamily="34" charset="0"/>
              </a:rPr>
              <a:t>).</a:t>
            </a:r>
          </a:p>
          <a:p>
            <a:r>
              <a:rPr lang="en-US" dirty="0">
                <a:solidFill>
                  <a:schemeClr val="tx1"/>
                </a:solidFill>
                <a:latin typeface="Arial" panose="020B0604020202020204" pitchFamily="34" charset="0"/>
              </a:rPr>
              <a:t>One billion nanometers equals one meter.</a:t>
            </a:r>
          </a:p>
          <a:p>
            <a:r>
              <a:rPr lang="en-US" dirty="0">
                <a:solidFill>
                  <a:schemeClr val="tx1"/>
                </a:solidFill>
                <a:latin typeface="Arial" panose="020B0604020202020204" pitchFamily="34" charset="0"/>
              </a:rPr>
              <a:t>The average width of a human hair is on the order of 1000000 nanometer.</a:t>
            </a:r>
          </a:p>
          <a:p>
            <a:r>
              <a:rPr lang="en-US" dirty="0">
                <a:solidFill>
                  <a:schemeClr val="tx1"/>
                </a:solidFill>
                <a:latin typeface="Arial" panose="020B0604020202020204" pitchFamily="34" charset="0"/>
              </a:rPr>
              <a:t>A single particle of smoke is in the order of 1000 nanometer.</a:t>
            </a:r>
            <a:endParaRPr lang="en-IN" dirty="0">
              <a:solidFill>
                <a:schemeClr val="tx1"/>
              </a:solidFill>
            </a:endParaRPr>
          </a:p>
        </p:txBody>
      </p:sp>
    </p:spTree>
    <p:extLst>
      <p:ext uri="{BB962C8B-B14F-4D97-AF65-F5344CB8AC3E}">
        <p14:creationId xmlns:p14="http://schemas.microsoft.com/office/powerpoint/2010/main" val="345156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4DAC3-7872-4996-AEDB-98E74C992FCB}"/>
              </a:ext>
            </a:extLst>
          </p:cNvPr>
          <p:cNvSpPr>
            <a:spLocks noGrp="1"/>
          </p:cNvSpPr>
          <p:nvPr>
            <p:ph type="title"/>
          </p:nvPr>
        </p:nvSpPr>
        <p:spPr/>
        <p:txBody>
          <a:bodyPr/>
          <a:lstStyle/>
          <a:p>
            <a:r>
              <a:rPr lang="en-US" dirty="0"/>
              <a:t>Why nanomaterials?</a:t>
            </a:r>
            <a:endParaRPr lang="en-IN" dirty="0"/>
          </a:p>
        </p:txBody>
      </p:sp>
      <p:sp>
        <p:nvSpPr>
          <p:cNvPr id="3" name="Content Placeholder 2">
            <a:extLst>
              <a:ext uri="{FF2B5EF4-FFF2-40B4-BE49-F238E27FC236}">
                <a16:creationId xmlns:a16="http://schemas.microsoft.com/office/drawing/2014/main" id="{EAFA7280-E594-4AD1-B647-40D957FAE5E2}"/>
              </a:ext>
            </a:extLst>
          </p:cNvPr>
          <p:cNvSpPr>
            <a:spLocks noGrp="1"/>
          </p:cNvSpPr>
          <p:nvPr>
            <p:ph idx="1"/>
          </p:nvPr>
        </p:nvSpPr>
        <p:spPr/>
        <p:txBody>
          <a:bodyPr/>
          <a:lstStyle/>
          <a:p>
            <a:r>
              <a:rPr lang="en-US" dirty="0"/>
              <a:t>Nanotechnology exploits the benefits of ultra small size, enabling the use of particle to deliver a range of important benefits</a:t>
            </a:r>
          </a:p>
          <a:p>
            <a:r>
              <a:rPr lang="en-US" dirty="0"/>
              <a:t>  Small particles are invisible.</a:t>
            </a:r>
          </a:p>
          <a:p>
            <a:r>
              <a:rPr lang="en-US" dirty="0"/>
              <a:t>The behavior of nanoparticles depend more on surface area than the composition itself.</a:t>
            </a:r>
          </a:p>
          <a:p>
            <a:r>
              <a:rPr lang="en-US" dirty="0"/>
              <a:t>Relative surface area is one of the principal factors that enhance its reactivity, strength and electrical properties.</a:t>
            </a:r>
            <a:endParaRPr lang="en-IN" dirty="0"/>
          </a:p>
        </p:txBody>
      </p:sp>
    </p:spTree>
    <p:extLst>
      <p:ext uri="{BB962C8B-B14F-4D97-AF65-F5344CB8AC3E}">
        <p14:creationId xmlns:p14="http://schemas.microsoft.com/office/powerpoint/2010/main" val="336956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93E31-1224-4719-BEB2-1D7A67304E95}"/>
              </a:ext>
            </a:extLst>
          </p:cNvPr>
          <p:cNvSpPr>
            <a:spLocks noGrp="1"/>
          </p:cNvSpPr>
          <p:nvPr>
            <p:ph type="title"/>
          </p:nvPr>
        </p:nvSpPr>
        <p:spPr/>
        <p:txBody>
          <a:bodyPr/>
          <a:lstStyle/>
          <a:p>
            <a:r>
              <a:rPr lang="en-US" dirty="0">
                <a:solidFill>
                  <a:srgbClr val="00B0F0"/>
                </a:solidFill>
              </a:rPr>
              <a:t>Different Types of Nanomaterials</a:t>
            </a:r>
            <a:endParaRPr lang="en-IN" dirty="0">
              <a:solidFill>
                <a:srgbClr val="00B0F0"/>
              </a:solidFill>
            </a:endParaRPr>
          </a:p>
        </p:txBody>
      </p:sp>
      <p:pic>
        <p:nvPicPr>
          <p:cNvPr id="5" name="Content Placeholder 4">
            <a:extLst>
              <a:ext uri="{FF2B5EF4-FFF2-40B4-BE49-F238E27FC236}">
                <a16:creationId xmlns:a16="http://schemas.microsoft.com/office/drawing/2014/main" id="{8B7A9408-59FF-443B-AFD9-56B0C6227E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0261" y="1490870"/>
            <a:ext cx="6937513" cy="4551155"/>
          </a:xfrm>
        </p:spPr>
      </p:pic>
    </p:spTree>
    <p:extLst>
      <p:ext uri="{BB962C8B-B14F-4D97-AF65-F5344CB8AC3E}">
        <p14:creationId xmlns:p14="http://schemas.microsoft.com/office/powerpoint/2010/main" val="544043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0080-293A-4227-8FDA-7D747B35BC52}"/>
              </a:ext>
            </a:extLst>
          </p:cNvPr>
          <p:cNvSpPr>
            <a:spLocks noGrp="1"/>
          </p:cNvSpPr>
          <p:nvPr>
            <p:ph type="title"/>
          </p:nvPr>
        </p:nvSpPr>
        <p:spPr/>
        <p:txBody>
          <a:bodyPr/>
          <a:lstStyle/>
          <a:p>
            <a:r>
              <a:rPr lang="en-US" dirty="0"/>
              <a:t>Carbon Nanotube</a:t>
            </a:r>
            <a:br>
              <a:rPr lang="en-US" dirty="0"/>
            </a:br>
            <a:endParaRPr lang="en-IN" dirty="0"/>
          </a:p>
        </p:txBody>
      </p:sp>
      <p:sp>
        <p:nvSpPr>
          <p:cNvPr id="3" name="Content Placeholder 2">
            <a:extLst>
              <a:ext uri="{FF2B5EF4-FFF2-40B4-BE49-F238E27FC236}">
                <a16:creationId xmlns:a16="http://schemas.microsoft.com/office/drawing/2014/main" id="{336EFD45-9E1C-4AC3-80E4-1284B6411120}"/>
              </a:ext>
            </a:extLst>
          </p:cNvPr>
          <p:cNvSpPr>
            <a:spLocks noGrp="1"/>
          </p:cNvSpPr>
          <p:nvPr>
            <p:ph idx="1"/>
          </p:nvPr>
        </p:nvSpPr>
        <p:spPr/>
        <p:txBody>
          <a:bodyPr/>
          <a:lstStyle/>
          <a:p>
            <a:r>
              <a:rPr lang="en-US" dirty="0"/>
              <a:t>Carbon nanotubes can be considered as cylinders made of graphite sheets, mostly closed at the ends, with carbon atoms on the apexes of the hexagons, just like on a graphite sheet.</a:t>
            </a:r>
          </a:p>
          <a:p>
            <a:r>
              <a:rPr lang="en-US" dirty="0"/>
              <a:t>This 1-D form of carbon was accidentally observed in 1991 by S. </a:t>
            </a:r>
            <a:r>
              <a:rPr lang="en-US" dirty="0" err="1"/>
              <a:t>Iijima</a:t>
            </a:r>
            <a:r>
              <a:rPr lang="en-US" dirty="0"/>
              <a:t> under a transmission electron microscope.</a:t>
            </a:r>
          </a:p>
          <a:p>
            <a:r>
              <a:rPr lang="en-US" dirty="0"/>
              <a:t>He observed during examining some sample of carbon clusters viz. ‘</a:t>
            </a:r>
            <a:r>
              <a:rPr lang="en-US" dirty="0" err="1"/>
              <a:t>fullerens</a:t>
            </a:r>
            <a:r>
              <a:rPr lang="en-US" dirty="0"/>
              <a:t>’ synthesized using electric arc discharge method.</a:t>
            </a:r>
            <a:endParaRPr lang="en-IN" dirty="0"/>
          </a:p>
        </p:txBody>
      </p:sp>
      <p:pic>
        <p:nvPicPr>
          <p:cNvPr id="5" name="Picture 4">
            <a:extLst>
              <a:ext uri="{FF2B5EF4-FFF2-40B4-BE49-F238E27FC236}">
                <a16:creationId xmlns:a16="http://schemas.microsoft.com/office/drawing/2014/main" id="{86DA90DB-CD99-45A8-84F1-BCAA98A9C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967" y="4422913"/>
            <a:ext cx="5675242" cy="2037522"/>
          </a:xfrm>
          <a:prstGeom prst="rect">
            <a:avLst/>
          </a:prstGeom>
        </p:spPr>
      </p:pic>
    </p:spTree>
    <p:extLst>
      <p:ext uri="{BB962C8B-B14F-4D97-AF65-F5344CB8AC3E}">
        <p14:creationId xmlns:p14="http://schemas.microsoft.com/office/powerpoint/2010/main" val="4029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76D895-AF45-43AA-A530-4868CFCA3200}"/>
              </a:ext>
            </a:extLst>
          </p:cNvPr>
          <p:cNvPicPr>
            <a:picLocks noChangeAspect="1"/>
          </p:cNvPicPr>
          <p:nvPr/>
        </p:nvPicPr>
        <p:blipFill>
          <a:blip r:embed="rId2"/>
          <a:stretch>
            <a:fillRect/>
          </a:stretch>
        </p:blipFill>
        <p:spPr>
          <a:xfrm>
            <a:off x="1888435" y="1093304"/>
            <a:ext cx="6082747" cy="4194313"/>
          </a:xfrm>
          <a:prstGeom prst="rect">
            <a:avLst/>
          </a:prstGeom>
        </p:spPr>
      </p:pic>
    </p:spTree>
    <p:extLst>
      <p:ext uri="{BB962C8B-B14F-4D97-AF65-F5344CB8AC3E}">
        <p14:creationId xmlns:p14="http://schemas.microsoft.com/office/powerpoint/2010/main" val="3234535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77F43-4C91-4284-9BA7-D23145E21D49}"/>
              </a:ext>
            </a:extLst>
          </p:cNvPr>
          <p:cNvSpPr>
            <a:spLocks noGrp="1"/>
          </p:cNvSpPr>
          <p:nvPr>
            <p:ph type="title"/>
          </p:nvPr>
        </p:nvSpPr>
        <p:spPr/>
        <p:txBody>
          <a:bodyPr/>
          <a:lstStyle/>
          <a:p>
            <a:r>
              <a:rPr lang="en-US" dirty="0"/>
              <a:t>Different types of CNT</a:t>
            </a:r>
            <a:endParaRPr lang="en-IN" dirty="0"/>
          </a:p>
        </p:txBody>
      </p:sp>
      <p:sp>
        <p:nvSpPr>
          <p:cNvPr id="3" name="Content Placeholder 2">
            <a:extLst>
              <a:ext uri="{FF2B5EF4-FFF2-40B4-BE49-F238E27FC236}">
                <a16:creationId xmlns:a16="http://schemas.microsoft.com/office/drawing/2014/main" id="{ED0FB240-2D5C-4304-912F-E572D33D3518}"/>
              </a:ext>
            </a:extLst>
          </p:cNvPr>
          <p:cNvSpPr>
            <a:spLocks noGrp="1"/>
          </p:cNvSpPr>
          <p:nvPr>
            <p:ph idx="1"/>
          </p:nvPr>
        </p:nvSpPr>
        <p:spPr/>
        <p:txBody>
          <a:bodyPr/>
          <a:lstStyle/>
          <a:p>
            <a:r>
              <a:rPr lang="en-US" dirty="0"/>
              <a:t>Two types of CNT has been observed.</a:t>
            </a:r>
          </a:p>
          <a:p>
            <a:r>
              <a:rPr lang="en-US" dirty="0"/>
              <a:t>One is Single Wall Carbon nanotube(SWCNT) and Multi Wall Carbon nanotube(MWCNT).</a:t>
            </a:r>
            <a:endParaRPr lang="en-IN" dirty="0"/>
          </a:p>
        </p:txBody>
      </p:sp>
      <p:pic>
        <p:nvPicPr>
          <p:cNvPr id="7" name="Picture 6">
            <a:extLst>
              <a:ext uri="{FF2B5EF4-FFF2-40B4-BE49-F238E27FC236}">
                <a16:creationId xmlns:a16="http://schemas.microsoft.com/office/drawing/2014/main" id="{F36DB491-1050-48DE-9952-7D7D31E8B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355" y="3269974"/>
            <a:ext cx="7524750" cy="3339548"/>
          </a:xfrm>
          <a:prstGeom prst="rect">
            <a:avLst/>
          </a:prstGeom>
        </p:spPr>
      </p:pic>
    </p:spTree>
    <p:extLst>
      <p:ext uri="{BB962C8B-B14F-4D97-AF65-F5344CB8AC3E}">
        <p14:creationId xmlns:p14="http://schemas.microsoft.com/office/powerpoint/2010/main" val="400848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8343-7698-4527-8CCF-0B8F73342FF8}"/>
              </a:ext>
            </a:extLst>
          </p:cNvPr>
          <p:cNvSpPr>
            <a:spLocks noGrp="1"/>
          </p:cNvSpPr>
          <p:nvPr>
            <p:ph type="title"/>
          </p:nvPr>
        </p:nvSpPr>
        <p:spPr>
          <a:xfrm>
            <a:off x="200258" y="92765"/>
            <a:ext cx="8596668" cy="801757"/>
          </a:xfrm>
        </p:spPr>
        <p:txBody>
          <a:bodyPr>
            <a:normAutofit/>
          </a:bodyPr>
          <a:lstStyle/>
          <a:p>
            <a:r>
              <a:rPr lang="en-US" sz="2800" i="1" dirty="0"/>
              <a:t>Chirality:</a:t>
            </a:r>
            <a:endParaRPr lang="en-IN" sz="2800" i="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5CACA7-B1FC-4581-86FE-27CB34F896CF}"/>
                  </a:ext>
                </a:extLst>
              </p:cNvPr>
              <p:cNvSpPr>
                <a:spLocks noGrp="1"/>
              </p:cNvSpPr>
              <p:nvPr>
                <p:ph idx="1"/>
              </p:nvPr>
            </p:nvSpPr>
            <p:spPr>
              <a:xfrm>
                <a:off x="677334" y="3816620"/>
                <a:ext cx="8596668" cy="3011556"/>
              </a:xfrm>
            </p:spPr>
            <p:txBody>
              <a:bodyPr>
                <a:normAutofit fontScale="92500" lnSpcReduction="10000"/>
              </a:bodyPr>
              <a:lstStyle/>
              <a:p>
                <a:pPr algn="l"/>
                <a:r>
                  <a:rPr lang="en-US" dirty="0"/>
                  <a:t>It is possible to uniquely identify each hexagon as (a, b) with a=0,1,2…and b=0,1,2…only (b, a) is not allowed. The position of any hexagon would be given by a vector R as R=</a:t>
                </a:r>
                <a:r>
                  <a:rPr lang="en-US" dirty="0" err="1"/>
                  <a:t>ax+by</a:t>
                </a:r>
                <a:endParaRPr lang="en-US" dirty="0"/>
              </a:p>
              <a:p>
                <a:pPr algn="l"/>
                <a:r>
                  <a:rPr lang="en-US" dirty="0"/>
                  <a:t>Consider now the length of primitive vectors x and y, in terms of distance ‘d’  between the two nearest carbon atoms. It is clear from the simple geometrical considerations that x=√3d and y=√3d</a:t>
                </a:r>
              </a:p>
              <a:p>
                <a:r>
                  <a:rPr lang="en-US" dirty="0"/>
                  <a:t>Vector R denoting the position of a hexagon is known as a ‘chiral vector’. A tube obtained by folding the sheet along R (a, b) is called a chiral tube (a, b). An angle between x-axis and vector R,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t> also can be used to denote the folding. It is observed that all the angles between 0 &lt;</a:t>
                </a:r>
                <a14:m>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/6</m:t>
                    </m:r>
                  </m:oMath>
                </a14:m>
                <a:r>
                  <a:rPr lang="en-US" dirty="0"/>
                  <a:t> are sufficient to uniquely define different types of tubes except (b, a) is not possible. </a:t>
                </a:r>
                <a:endParaRPr lang="en-IN" dirty="0"/>
              </a:p>
            </p:txBody>
          </p:sp>
        </mc:Choice>
        <mc:Fallback xmlns="">
          <p:sp>
            <p:nvSpPr>
              <p:cNvPr id="3" name="Content Placeholder 2">
                <a:extLst>
                  <a:ext uri="{FF2B5EF4-FFF2-40B4-BE49-F238E27FC236}">
                    <a16:creationId xmlns:a16="http://schemas.microsoft.com/office/drawing/2014/main" id="{E75CACA7-B1FC-4581-86FE-27CB34F896CF}"/>
                  </a:ext>
                </a:extLst>
              </p:cNvPr>
              <p:cNvSpPr>
                <a:spLocks noGrp="1" noRot="1" noChangeAspect="1" noMove="1" noResize="1" noEditPoints="1" noAdjustHandles="1" noChangeArrowheads="1" noChangeShapeType="1" noTextEdit="1"/>
              </p:cNvSpPr>
              <p:nvPr>
                <p:ph idx="1"/>
              </p:nvPr>
            </p:nvSpPr>
            <p:spPr>
              <a:xfrm>
                <a:off x="677334" y="3816620"/>
                <a:ext cx="8596668" cy="3011556"/>
              </a:xfrm>
              <a:blipFill>
                <a:blip r:embed="rId2"/>
                <a:stretch>
                  <a:fillRect l="-71" t="-1417" r="-213"/>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47001513-503A-44D1-A6C5-ECEAECA01B21}"/>
              </a:ext>
            </a:extLst>
          </p:cNvPr>
          <p:cNvPicPr>
            <a:picLocks noChangeAspect="1"/>
          </p:cNvPicPr>
          <p:nvPr/>
        </p:nvPicPr>
        <p:blipFill>
          <a:blip r:embed="rId3"/>
          <a:stretch>
            <a:fillRect/>
          </a:stretch>
        </p:blipFill>
        <p:spPr>
          <a:xfrm>
            <a:off x="1474029" y="824947"/>
            <a:ext cx="7600398" cy="2753139"/>
          </a:xfrm>
          <a:prstGeom prst="rect">
            <a:avLst/>
          </a:prstGeom>
        </p:spPr>
      </p:pic>
    </p:spTree>
    <p:extLst>
      <p:ext uri="{BB962C8B-B14F-4D97-AF65-F5344CB8AC3E}">
        <p14:creationId xmlns:p14="http://schemas.microsoft.com/office/powerpoint/2010/main" val="406240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F5B7C-6C8A-4CF5-8D83-828156F17E8C}"/>
              </a:ext>
            </a:extLst>
          </p:cNvPr>
          <p:cNvSpPr>
            <a:spLocks noGrp="1"/>
          </p:cNvSpPr>
          <p:nvPr>
            <p:ph type="title"/>
          </p:nvPr>
        </p:nvSpPr>
        <p:spPr/>
        <p:txBody>
          <a:bodyPr/>
          <a:lstStyle/>
          <a:p>
            <a:r>
              <a:rPr lang="en-US" dirty="0"/>
              <a:t>Types of SWCNTs</a:t>
            </a:r>
            <a:endParaRPr lang="en-IN" dirty="0"/>
          </a:p>
        </p:txBody>
      </p:sp>
      <p:sp>
        <p:nvSpPr>
          <p:cNvPr id="3" name="Content Placeholder 2">
            <a:extLst>
              <a:ext uri="{FF2B5EF4-FFF2-40B4-BE49-F238E27FC236}">
                <a16:creationId xmlns:a16="http://schemas.microsoft.com/office/drawing/2014/main" id="{B986C973-184B-426B-878F-FA4175329DC7}"/>
              </a:ext>
            </a:extLst>
          </p:cNvPr>
          <p:cNvSpPr>
            <a:spLocks noGrp="1"/>
          </p:cNvSpPr>
          <p:nvPr>
            <p:ph idx="1"/>
          </p:nvPr>
        </p:nvSpPr>
        <p:spPr/>
        <p:txBody>
          <a:bodyPr/>
          <a:lstStyle/>
          <a:p>
            <a:r>
              <a:rPr lang="en-US" dirty="0"/>
              <a:t>Depending upon their chirality or the way of folding  basically three types of SWCNT arise viz. zigzag, armchair and helical CNT.</a:t>
            </a:r>
          </a:p>
          <a:p>
            <a:r>
              <a:rPr lang="en-US" b="1" dirty="0"/>
              <a:t>Zigzag CNT: </a:t>
            </a:r>
            <a:r>
              <a:rPr lang="en-US" dirty="0"/>
              <a:t>These are formed for angle 0 and chirality (a, 0). i.e. by folding parallel to x-axis. The name zigzag has been given due to zig zag arrangement of carbon atoms that can be seen  if cross section of the tube as shown in the figure is taken. This type of tubes are ‘achiral’ tubes i.e. their mirror images are similar as the original structure.</a:t>
            </a:r>
          </a:p>
          <a:p>
            <a:endParaRPr lang="en-IN" dirty="0"/>
          </a:p>
        </p:txBody>
      </p:sp>
      <p:pic>
        <p:nvPicPr>
          <p:cNvPr id="5" name="Picture 4">
            <a:extLst>
              <a:ext uri="{FF2B5EF4-FFF2-40B4-BE49-F238E27FC236}">
                <a16:creationId xmlns:a16="http://schemas.microsoft.com/office/drawing/2014/main" id="{FF5DCC13-7D7F-4DC3-843B-D0C8396D65E6}"/>
              </a:ext>
            </a:extLst>
          </p:cNvPr>
          <p:cNvPicPr>
            <a:picLocks noChangeAspect="1"/>
          </p:cNvPicPr>
          <p:nvPr/>
        </p:nvPicPr>
        <p:blipFill>
          <a:blip r:embed="rId2"/>
          <a:stretch>
            <a:fillRect/>
          </a:stretch>
        </p:blipFill>
        <p:spPr>
          <a:xfrm>
            <a:off x="1759226" y="4635299"/>
            <a:ext cx="5744818" cy="1861226"/>
          </a:xfrm>
          <a:prstGeom prst="rect">
            <a:avLst/>
          </a:prstGeom>
        </p:spPr>
      </p:pic>
    </p:spTree>
    <p:extLst>
      <p:ext uri="{BB962C8B-B14F-4D97-AF65-F5344CB8AC3E}">
        <p14:creationId xmlns:p14="http://schemas.microsoft.com/office/powerpoint/2010/main" val="64654218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250</TotalTime>
  <Words>1091</Words>
  <Application>Microsoft Office PowerPoint</Application>
  <PresentationFormat>Widescreen</PresentationFormat>
  <Paragraphs>72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vt:lpstr>
      <vt:lpstr>Calibri</vt:lpstr>
      <vt:lpstr>Cambria Math</vt:lpstr>
      <vt:lpstr>Trebuchet MS</vt:lpstr>
      <vt:lpstr>Wingdings 3</vt:lpstr>
      <vt:lpstr>Facet</vt:lpstr>
      <vt:lpstr>Carbon nanotube and its application in FET</vt:lpstr>
      <vt:lpstr>What is Nanomaterials?</vt:lpstr>
      <vt:lpstr>Why nanomaterials?</vt:lpstr>
      <vt:lpstr>Different Types of Nanomaterials</vt:lpstr>
      <vt:lpstr>Carbon Nanotube </vt:lpstr>
      <vt:lpstr>PowerPoint Presentation</vt:lpstr>
      <vt:lpstr>Different types of CNT</vt:lpstr>
      <vt:lpstr>Chirality:</vt:lpstr>
      <vt:lpstr>Types of SWCNTs</vt:lpstr>
      <vt:lpstr>PowerPoint Presentation</vt:lpstr>
      <vt:lpstr>Properties of CNT: </vt:lpstr>
      <vt:lpstr>What is FET?</vt:lpstr>
      <vt:lpstr>Limitations of FET scaling.</vt:lpstr>
      <vt:lpstr>Carbon nanotube Field effect transistor.</vt:lpstr>
      <vt:lpstr>Different types of CNT-FET</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Carbon nanotube and its application in FET</dc:title>
  <dc:creator>subhayu Choudhury</dc:creator>
  <cp:lastModifiedBy>subhayu Choudhury</cp:lastModifiedBy>
  <cp:revision>38</cp:revision>
  <dcterms:created xsi:type="dcterms:W3CDTF">2022-12-08T11:00:19Z</dcterms:created>
  <dcterms:modified xsi:type="dcterms:W3CDTF">2025-08-16T14:41:33Z</dcterms:modified>
</cp:coreProperties>
</file>